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2" r:id="rId3"/>
    <p:sldId id="263" r:id="rId4"/>
    <p:sldId id="269" r:id="rId5"/>
    <p:sldId id="270" r:id="rId6"/>
    <p:sldId id="261" r:id="rId7"/>
    <p:sldId id="272" r:id="rId8"/>
    <p:sldId id="273" r:id="rId9"/>
    <p:sldId id="274" r:id="rId10"/>
    <p:sldId id="279" r:id="rId11"/>
    <p:sldId id="283" r:id="rId12"/>
    <p:sldId id="275" r:id="rId13"/>
    <p:sldId id="278" r:id="rId14"/>
    <p:sldId id="281" r:id="rId15"/>
    <p:sldId id="276" r:id="rId16"/>
    <p:sldId id="277" r:id="rId17"/>
    <p:sldId id="258" r:id="rId18"/>
    <p:sldId id="284" r:id="rId19"/>
    <p:sldId id="271" r:id="rId20"/>
    <p:sldId id="285" r:id="rId21"/>
    <p:sldId id="282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92778"/>
          </a:xfrm>
        </p:spPr>
        <p:txBody>
          <a:bodyPr>
            <a:normAutofit/>
          </a:bodyPr>
          <a:lstStyle/>
          <a:p>
            <a:r>
              <a:rPr lang="it-IT" dirty="0" smtClean="0"/>
              <a:t>                     </a:t>
            </a:r>
            <a:r>
              <a:rPr lang="it-IT" dirty="0" smtClean="0">
                <a:solidFill>
                  <a:schemeClr val="tx1"/>
                </a:solidFill>
              </a:rPr>
              <a:t>CINGHIALE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              E’ ora di cambiare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                     </a:t>
            </a:r>
            <a:r>
              <a:rPr lang="it-IT" sz="2400" dirty="0" smtClean="0">
                <a:solidFill>
                  <a:schemeClr val="accent4"/>
                </a:solidFill>
              </a:rPr>
              <a:t>CONCLUSIONI</a:t>
            </a:r>
            <a:endParaRPr lang="it-IT" sz="2400" dirty="0">
              <a:solidFill>
                <a:schemeClr val="accent4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460567"/>
            <a:ext cx="8596668" cy="4156364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chemeClr val="accent4"/>
                </a:solidFill>
              </a:rPr>
              <a:t>di Roberto Piana </a:t>
            </a:r>
          </a:p>
          <a:p>
            <a:pPr marL="0" indent="0">
              <a:buNone/>
            </a:pPr>
            <a:r>
              <a:rPr lang="it-IT" dirty="0" smtClean="0"/>
              <a:t>rappresentante della LAC nel Tavolo Animali &amp; Ambiente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5" y="2581379"/>
            <a:ext cx="4380807" cy="32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Art. 19, L. 157/1992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0462" y="1165448"/>
            <a:ext cx="8596668" cy="2849599"/>
          </a:xfrm>
        </p:spPr>
        <p:txBody>
          <a:bodyPr/>
          <a:lstStyle/>
          <a:p>
            <a:r>
              <a:rPr lang="it-IT" dirty="0" smtClean="0"/>
              <a:t>Controllo: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518459" y="169545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Gli abbattimenti degli animali possono effettuarsi solo se non esistono metodi </a:t>
            </a:r>
            <a:r>
              <a:rPr lang="it-IT" sz="4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ecologici.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18459" y="44857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cacciatore è l’unico soggetto che non ha interesse a vedere ridotto il numero </a:t>
            </a:r>
            <a:r>
              <a:rPr lang="it-IT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dei cinghiali </a:t>
            </a:r>
            <a:r>
              <a:rPr lang="it-IT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sul territorio.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                     COSI’ TANTI PROVVEDIMENTI ILLEGITTIMI !!!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4752889"/>
          </a:xfrm>
        </p:spPr>
        <p:txBody>
          <a:bodyPr/>
          <a:lstStyle/>
          <a:p>
            <a:r>
              <a:rPr lang="it-IT" dirty="0" smtClean="0"/>
              <a:t>                 CONFUSIONE TRA CACCIA E CONTROLLO !</a:t>
            </a:r>
          </a:p>
          <a:p>
            <a:r>
              <a:rPr lang="it-IT" dirty="0"/>
              <a:t> </a:t>
            </a:r>
            <a:r>
              <a:rPr lang="it-IT" dirty="0" smtClean="0"/>
              <a:t>         </a:t>
            </a:r>
            <a:r>
              <a:rPr lang="it-IT" dirty="0" smtClean="0">
                <a:solidFill>
                  <a:srgbClr val="FF0000"/>
                </a:solidFill>
              </a:rPr>
              <a:t>La fauna selvatica è patrimonio indisponibile dello stato</a:t>
            </a:r>
          </a:p>
          <a:p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carcasse dei cinghiali prelevati nelle diverse fattispecie di operazioni </a:t>
            </a:r>
            <a:r>
              <a:rPr lang="it-IT" dirty="0" smtClean="0"/>
              <a:t>di controllo saranno </a:t>
            </a:r>
            <a:r>
              <a:rPr lang="it-IT" dirty="0"/>
              <a:t>assegnate direttamente alle squadre di abbattitori locali o di </a:t>
            </a:r>
            <a:r>
              <a:rPr lang="it-IT" dirty="0" err="1"/>
              <a:t>selecontrollori</a:t>
            </a:r>
            <a:r>
              <a:rPr lang="it-IT" dirty="0"/>
              <a:t>, ovvero ai collaboratori singoli, quale contributo forfettario </a:t>
            </a:r>
            <a:r>
              <a:rPr lang="it-IT" dirty="0" smtClean="0"/>
              <a:t>per </a:t>
            </a:r>
            <a:r>
              <a:rPr lang="it-IT" dirty="0"/>
              <a:t>le spese sostenute, </a:t>
            </a:r>
            <a:r>
              <a:rPr lang="it-IT" dirty="0" smtClean="0"/>
              <a:t>……..</a:t>
            </a:r>
          </a:p>
          <a:p>
            <a:r>
              <a:rPr lang="it-IT" dirty="0" smtClean="0"/>
              <a:t>I </a:t>
            </a:r>
            <a:r>
              <a:rPr lang="it-IT" dirty="0"/>
              <a:t>capi ceduti ai predetti operatori esterni saranno destinati ad un uso privato domestico e non potranno essere commercializzati. </a:t>
            </a:r>
          </a:p>
        </p:txBody>
      </p:sp>
    </p:spTree>
    <p:extLst>
      <p:ext uri="{BB962C8B-B14F-4D97-AF65-F5344CB8AC3E}">
        <p14:creationId xmlns:p14="http://schemas.microsoft.com/office/powerpoint/2010/main" val="30907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/>
              <a:t>5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5 - Quali sono le azioni che il Tavolo </a:t>
            </a:r>
            <a:r>
              <a:rPr lang="it-IT" sz="3600" dirty="0" smtClean="0"/>
              <a:t>Animali &amp; Ambiente propone </a:t>
            </a:r>
            <a:r>
              <a:rPr lang="it-IT" sz="3600" dirty="0"/>
              <a:t>alle istituzione preposte per una  per affrontare le problematiche sollevate dal cinghiale e tendere alla convivenza pacifica con la specie?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92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33" y="627843"/>
            <a:ext cx="6482164" cy="4716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4928" y="0"/>
            <a:ext cx="8866678" cy="59574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55516" y="3192089"/>
            <a:ext cx="8596668" cy="506046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56" y="3068031"/>
            <a:ext cx="54324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2140267" y="13821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TAVOLO </a:t>
            </a:r>
            <a:r>
              <a:rPr lang="it-IT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ANIMALI &amp; AMBIENTE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PROGRAMMA PER IL CONTENIMENTO DEL CINGHIALE (</a:t>
            </a:r>
            <a:r>
              <a:rPr lang="it-IT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scrofa)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Regione Piemonte – Assessorato all’Agricoltura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it-IT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Osservazioni e proposte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7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96539"/>
            <a:ext cx="8596668" cy="4644824"/>
          </a:xfrm>
        </p:spPr>
        <p:txBody>
          <a:bodyPr>
            <a:normAutofit/>
          </a:bodyPr>
          <a:lstStyle/>
          <a:p>
            <a:endParaRPr lang="it-IT" sz="3600" dirty="0" smtClean="0"/>
          </a:p>
          <a:p>
            <a:r>
              <a:rPr lang="it-IT" sz="3600" dirty="0" smtClean="0"/>
              <a:t>Separare l’attività venatoria dall’attività di controllo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766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2723" y="2147454"/>
            <a:ext cx="8596668" cy="1934095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Vietare l’uso dei cani sia nell’attività di caccia al cinghiale e sia nelle attività di controllo. 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543695"/>
            <a:ext cx="8596668" cy="3497668"/>
          </a:xfrm>
        </p:spPr>
        <p:txBody>
          <a:bodyPr>
            <a:normAutofit/>
          </a:bodyPr>
          <a:lstStyle/>
          <a:p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1530" y="1803861"/>
            <a:ext cx="8596668" cy="899622"/>
          </a:xfrm>
        </p:spPr>
        <p:txBody>
          <a:bodyPr/>
          <a:lstStyle/>
          <a:p>
            <a:r>
              <a:rPr lang="it-IT" dirty="0" smtClean="0"/>
              <a:t>     Art. 1 ,  c. 1 , L.R. 5/2018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400" y="2817294"/>
            <a:ext cx="8596668" cy="388077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i) salvaguardare </a:t>
            </a:r>
            <a:r>
              <a:rPr lang="it-IT" sz="3600" dirty="0"/>
              <a:t>gli interessi e le attività della popolazione che possono essere compromessi dall'esercizio venatorio.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8887" y="777459"/>
            <a:ext cx="936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u="sng" dirty="0"/>
              <a:t>Divieto del tiro notturno – Priorità alla sicurezza delle persone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701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000" dirty="0" smtClean="0">
                <a:latin typeface="Arial Black" panose="020B0A04020102020204" pitchFamily="34" charset="0"/>
              </a:rPr>
              <a:t>                                      </a:t>
            </a:r>
            <a:endParaRPr lang="it-IT" sz="1000" dirty="0">
              <a:latin typeface="Arial Black" panose="020B0A04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592796"/>
            <a:ext cx="3886200" cy="4786313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6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938"/>
          </a:xfrm>
        </p:spPr>
        <p:txBody>
          <a:bodyPr/>
          <a:lstStyle/>
          <a:p>
            <a:r>
              <a:rPr lang="it-IT" dirty="0" smtClean="0"/>
              <a:t>        LA PREVENZIONE DEI DANNI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719179" y="1289950"/>
            <a:ext cx="14163091" cy="860744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 descr="Reci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4" y="1761067"/>
            <a:ext cx="7191452" cy="44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2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11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convivenza è possibile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3" y="1446212"/>
            <a:ext cx="4547062" cy="5411787"/>
          </a:xfrm>
        </p:spPr>
      </p:pic>
    </p:spTree>
    <p:extLst>
      <p:ext uri="{BB962C8B-B14F-4D97-AF65-F5344CB8AC3E}">
        <p14:creationId xmlns:p14="http://schemas.microsoft.com/office/powerpoint/2010/main" val="8211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OBIETTIVI DEL CONVEGNO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404851"/>
            <a:ext cx="8596668" cy="4636512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dirty="0" smtClean="0">
                <a:solidFill>
                  <a:schemeClr val="accent4"/>
                </a:solidFill>
              </a:rPr>
              <a:t>Tra gli obiettivi del Convegno vi è quello di dare 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accent4"/>
                </a:solidFill>
              </a:rPr>
              <a:t>risposte concrete e su basi scientifiche alle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accent4"/>
                </a:solidFill>
              </a:rPr>
              <a:t> domande riguardanti la diffusa presenza del 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accent4"/>
                </a:solidFill>
              </a:rPr>
              <a:t>cinghiale nei nostri territori ed i danni causati alle</a:t>
            </a: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accent4"/>
                </a:solidFill>
              </a:rPr>
              <a:t> attività umane.  </a:t>
            </a:r>
          </a:p>
          <a:p>
            <a:pPr marL="0" indent="0" algn="just">
              <a:buNone/>
            </a:pPr>
            <a:endParaRPr lang="it-IT" sz="28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accent4"/>
                </a:solidFill>
              </a:rPr>
              <a:t>Le domande che ci siamo posti si possono così riassumere: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4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142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79" y="997527"/>
            <a:ext cx="7067112" cy="5401945"/>
          </a:xfrm>
        </p:spPr>
      </p:pic>
    </p:spTree>
    <p:extLst>
      <p:ext uri="{BB962C8B-B14F-4D97-AF65-F5344CB8AC3E}">
        <p14:creationId xmlns:p14="http://schemas.microsoft.com/office/powerpoint/2010/main" val="6432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Investire nella prevenzione dei danni e nella ricerca dei metodi di controllo incruenti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61" y="4405025"/>
            <a:ext cx="8596668" cy="388077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cinghiali-kmxe-u43120388344614e6-593x443corriere-web-nazio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7" y="2247611"/>
            <a:ext cx="50165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9967" y="1432559"/>
            <a:ext cx="8596668" cy="5716385"/>
          </a:xfrm>
        </p:spPr>
        <p:txBody>
          <a:bodyPr/>
          <a:lstStyle/>
          <a:p>
            <a:r>
              <a:rPr lang="it-IT" dirty="0" smtClean="0"/>
              <a:t>LA CONVIVENZA PACIFICA CON LA FAUNA SELVATICA E’ POSSIBILE!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ANZI DOVEROSA !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         GRAZIE DELL’ATTENZIONE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5644342"/>
            <a:ext cx="8596668" cy="397020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45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7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5  domande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8526" y="1205345"/>
            <a:ext cx="8596668" cy="467807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1- Quale è l’attuale diffusione del cinghiale e quali sono le cause della presenza?</a:t>
            </a:r>
          </a:p>
          <a:p>
            <a:endParaRPr lang="it-IT" dirty="0"/>
          </a:p>
          <a:p>
            <a:r>
              <a:rPr lang="it-IT" dirty="0" smtClean="0"/>
              <a:t>2- Qual è l’impatto dell’attività venatoria?</a:t>
            </a:r>
          </a:p>
          <a:p>
            <a:endParaRPr lang="it-IT" dirty="0" smtClean="0"/>
          </a:p>
          <a:p>
            <a:r>
              <a:rPr lang="it-IT" dirty="0" smtClean="0"/>
              <a:t>3 - Perché le attuali strategie di controllo della specie imperniate quasi</a:t>
            </a:r>
          </a:p>
          <a:p>
            <a:pPr marL="0" indent="0">
              <a:buNone/>
            </a:pPr>
            <a:r>
              <a:rPr lang="it-IT" dirty="0" smtClean="0"/>
              <a:t>     esclusivamente sugli abbattimenti non sono efficaci?</a:t>
            </a:r>
          </a:p>
          <a:p>
            <a:endParaRPr lang="it-IT" dirty="0" smtClean="0"/>
          </a:p>
          <a:p>
            <a:r>
              <a:rPr lang="it-IT" dirty="0" smtClean="0"/>
              <a:t>4 - Quale differenza tra attività di caccia e attività di controllo?</a:t>
            </a:r>
          </a:p>
          <a:p>
            <a:endParaRPr lang="it-IT" dirty="0" smtClean="0"/>
          </a:p>
          <a:p>
            <a:r>
              <a:rPr lang="it-IT" dirty="0" smtClean="0"/>
              <a:t>5 - Quali sono le azioni che il Tavolo propone alle istituzione preposte  per affrontare le problematiche sollevate dal cinghiale e tendere alla convivenza pacifica con la specie?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3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/>
              <a:t>1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Quale è l’attuale diffusione del cinghiale e quali sono le cause della presenza?</a:t>
            </a:r>
          </a:p>
          <a:p>
            <a:endParaRPr lang="it-IT" sz="3600" dirty="0"/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360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2371"/>
          </a:xfrm>
        </p:spPr>
        <p:txBody>
          <a:bodyPr>
            <a:noAutofit/>
          </a:bodyPr>
          <a:lstStyle/>
          <a:p>
            <a:r>
              <a:rPr lang="it-IT" sz="6600" dirty="0" smtClean="0"/>
              <a:t>2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Qual è l’impatto delle attività venatorie?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69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10836"/>
            <a:ext cx="8596668" cy="1320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072342"/>
            <a:ext cx="9509760" cy="4355869"/>
          </a:xfrm>
        </p:spPr>
      </p:pic>
    </p:spTree>
    <p:extLst>
      <p:ext uri="{BB962C8B-B14F-4D97-AF65-F5344CB8AC3E}">
        <p14:creationId xmlns:p14="http://schemas.microsoft.com/office/powerpoint/2010/main" val="2137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44" y="858982"/>
            <a:ext cx="9746826" cy="1320800"/>
          </a:xfrm>
        </p:spPr>
        <p:txBody>
          <a:bodyPr>
            <a:normAutofit/>
          </a:bodyPr>
          <a:lstStyle/>
          <a:p>
            <a:r>
              <a:rPr lang="it-IT" dirty="0" smtClean="0"/>
              <a:t>Parere ISPRA calendario venatorio 2019/2020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7" y="2096655"/>
            <a:ext cx="10498896" cy="3522278"/>
          </a:xfrm>
        </p:spPr>
      </p:pic>
    </p:spTree>
    <p:extLst>
      <p:ext uri="{BB962C8B-B14F-4D97-AF65-F5344CB8AC3E}">
        <p14:creationId xmlns:p14="http://schemas.microsoft.com/office/powerpoint/2010/main" val="35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4880"/>
          </a:xfrm>
        </p:spPr>
        <p:txBody>
          <a:bodyPr>
            <a:noAutofit/>
          </a:bodyPr>
          <a:lstStyle/>
          <a:p>
            <a:r>
              <a:rPr lang="it-IT" sz="6600" dirty="0" smtClean="0"/>
              <a:t>3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3600" dirty="0" smtClean="0"/>
              <a:t>Perché </a:t>
            </a:r>
            <a:r>
              <a:rPr lang="it-IT" sz="3600" dirty="0"/>
              <a:t>le attuali strategie di </a:t>
            </a:r>
            <a:r>
              <a:rPr lang="it-IT" sz="3600" dirty="0" smtClean="0"/>
              <a:t>controllo della </a:t>
            </a:r>
            <a:r>
              <a:rPr lang="it-IT" sz="3600" dirty="0"/>
              <a:t>specie imperniate quasi</a:t>
            </a:r>
          </a:p>
          <a:p>
            <a:pPr marL="0" indent="0">
              <a:buNone/>
            </a:pPr>
            <a:r>
              <a:rPr lang="it-IT" sz="3600" dirty="0"/>
              <a:t>  </a:t>
            </a:r>
            <a:r>
              <a:rPr lang="it-IT" sz="3600" dirty="0" smtClean="0"/>
              <a:t>esclusivamente </a:t>
            </a:r>
            <a:r>
              <a:rPr lang="it-IT" sz="3600" dirty="0"/>
              <a:t>sugli abbattimenti </a:t>
            </a:r>
            <a:r>
              <a:rPr lang="it-IT" sz="3600" dirty="0" smtClean="0"/>
              <a:t>  </a:t>
            </a:r>
          </a:p>
          <a:p>
            <a:pPr marL="0" indent="0">
              <a:buNone/>
            </a:pPr>
            <a:r>
              <a:rPr lang="it-IT" sz="3600" dirty="0" smtClean="0"/>
              <a:t>  non ottengono i risultati che si </a:t>
            </a:r>
          </a:p>
          <a:p>
            <a:pPr marL="0" indent="0">
              <a:buNone/>
            </a:pPr>
            <a:r>
              <a:rPr lang="it-IT" sz="3600" dirty="0" smtClean="0"/>
              <a:t>  prefiggono?</a:t>
            </a:r>
            <a:endParaRPr lang="it-IT" sz="3600" dirty="0"/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43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/>
              <a:t>4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0214" y="2501411"/>
            <a:ext cx="8596668" cy="3880773"/>
          </a:xfrm>
        </p:spPr>
        <p:txBody>
          <a:bodyPr>
            <a:normAutofit/>
          </a:bodyPr>
          <a:lstStyle/>
          <a:p>
            <a:r>
              <a:rPr lang="it-IT" sz="3600" dirty="0"/>
              <a:t>4 - Quale differenza tra attività di caccia e attività di controllo?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3141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480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Trebuchet MS</vt:lpstr>
      <vt:lpstr>Wingdings 3</vt:lpstr>
      <vt:lpstr>Sfaccettatura</vt:lpstr>
      <vt:lpstr>                     CINGHIALE                 E’ ora di cambiare                      CONCLUSIONI</vt:lpstr>
      <vt:lpstr>            OBIETTIVI DEL CONVEGNO</vt:lpstr>
      <vt:lpstr>                   5  domande</vt:lpstr>
      <vt:lpstr>1</vt:lpstr>
      <vt:lpstr>2</vt:lpstr>
      <vt:lpstr>Presentazione standard di PowerPoint</vt:lpstr>
      <vt:lpstr>Parere ISPRA calendario venatorio 2019/2020</vt:lpstr>
      <vt:lpstr>3</vt:lpstr>
      <vt:lpstr>4</vt:lpstr>
      <vt:lpstr>               Art. 19, L. 157/1992</vt:lpstr>
      <vt:lpstr>                     COSI’ TANTI PROVVEDIMENTI ILLEGITTIMI !!!</vt:lpstr>
      <vt:lpstr>5</vt:lpstr>
      <vt:lpstr>Presentazione standard di PowerPoint</vt:lpstr>
      <vt:lpstr>                      </vt:lpstr>
      <vt:lpstr>Vietare l’uso dei cani sia nell’attività di caccia al cinghiale e sia nelle attività di controllo.  </vt:lpstr>
      <vt:lpstr>     Art. 1 ,  c. 1 , L.R. 5/2018</vt:lpstr>
      <vt:lpstr>                                      </vt:lpstr>
      <vt:lpstr>        LA PREVENZIONE DEI DANNI</vt:lpstr>
      <vt:lpstr>La convivenza è possibile</vt:lpstr>
      <vt:lpstr>Presentazione standard di PowerPoint</vt:lpstr>
      <vt:lpstr>Investire nella prevenzione dei danni e nella ricerca dei metodi di controllo incruenti</vt:lpstr>
      <vt:lpstr>LA CONVIVENZA PACIFICA CON LA FAUNA SELVATICA E’ POSSIBILE!   ANZI DOVEROSA !            GRAZIE DELL’ATTENZIONE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creator>Roberto Piana</dc:creator>
  <cp:lastModifiedBy>Roberto Piana</cp:lastModifiedBy>
  <cp:revision>42</cp:revision>
  <dcterms:created xsi:type="dcterms:W3CDTF">2020-06-18T13:07:06Z</dcterms:created>
  <dcterms:modified xsi:type="dcterms:W3CDTF">2020-06-20T06:17:29Z</dcterms:modified>
</cp:coreProperties>
</file>